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D05C-33D1-436F-BAFA-6D1E805BE286}" type="datetimeFigureOut">
              <a:rPr lang="vi-VN" smtClean="0"/>
              <a:pPr/>
              <a:t>23/05/2015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D05C-33D1-436F-BAFA-6D1E805BE286}" type="datetimeFigureOut">
              <a:rPr lang="vi-VN" smtClean="0"/>
              <a:pPr/>
              <a:t>23/05/2015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D05C-33D1-436F-BAFA-6D1E805BE286}" type="datetimeFigureOut">
              <a:rPr lang="vi-VN" smtClean="0"/>
              <a:pPr/>
              <a:t>23/05/2015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D05C-33D1-436F-BAFA-6D1E805BE286}" type="datetimeFigureOut">
              <a:rPr lang="vi-VN" smtClean="0"/>
              <a:pPr/>
              <a:t>23/05/2015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D05C-33D1-436F-BAFA-6D1E805BE286}" type="datetimeFigureOut">
              <a:rPr lang="vi-VN" smtClean="0"/>
              <a:pPr/>
              <a:t>23/05/2015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D05C-33D1-436F-BAFA-6D1E805BE286}" type="datetimeFigureOut">
              <a:rPr lang="vi-VN" smtClean="0"/>
              <a:pPr/>
              <a:t>23/05/2015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D05C-33D1-436F-BAFA-6D1E805BE286}" type="datetimeFigureOut">
              <a:rPr lang="vi-VN" smtClean="0"/>
              <a:pPr/>
              <a:t>23/05/2015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D05C-33D1-436F-BAFA-6D1E805BE286}" type="datetimeFigureOut">
              <a:rPr lang="vi-VN" smtClean="0"/>
              <a:pPr/>
              <a:t>23/05/2015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D05C-33D1-436F-BAFA-6D1E805BE286}" type="datetimeFigureOut">
              <a:rPr lang="vi-VN" smtClean="0"/>
              <a:pPr/>
              <a:t>23/05/2015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D05C-33D1-436F-BAFA-6D1E805BE286}" type="datetimeFigureOut">
              <a:rPr lang="vi-VN" smtClean="0"/>
              <a:pPr/>
              <a:t>23/05/2015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D05C-33D1-436F-BAFA-6D1E805BE286}" type="datetimeFigureOut">
              <a:rPr lang="vi-VN" smtClean="0"/>
              <a:pPr/>
              <a:t>23/05/2015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D05C-33D1-436F-BAFA-6D1E805BE286}" type="datetimeFigureOut">
              <a:rPr lang="vi-VN" smtClean="0"/>
              <a:pPr/>
              <a:t>23/05/2015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D05C-33D1-436F-BAFA-6D1E805BE286}" type="datetimeFigureOut">
              <a:rPr lang="vi-VN" smtClean="0"/>
              <a:pPr/>
              <a:t>23/05/2015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6D05C-33D1-436F-BAFA-6D1E805BE286}" type="datetimeFigureOut">
              <a:rPr lang="vi-VN" smtClean="0"/>
              <a:pPr/>
              <a:t>23/05/2015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8A4C77-A8BA-46D6-9641-5CF9F5EFAA93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C3C3C"/>
                </a:solidFill>
                <a:latin typeface="Arial"/>
              </a:rPr>
              <a:t>MẠNG MÁY TÍNH</a:t>
            </a:r>
            <a:endParaRPr lang="vi-VN">
              <a:solidFill>
                <a:srgbClr val="3C3C3C"/>
              </a:solidFill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1</a:t>
            </a:fld>
            <a:endParaRPr lang="vi-VN"/>
          </a:p>
        </p:txBody>
      </p:sp>
      <p:pic>
        <p:nvPicPr>
          <p:cNvPr id="6" name="Picture 5" descr="tempFile.bmp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6643" y="1600200"/>
            <a:ext cx="5090713" cy="4525962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46550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HỆ ĐIỀU HÀNH MẠNG WINDOWS SERVER</a:t>
            </a:r>
            <a:endParaRPr lang="vi-VN">
              <a:solidFill>
                <a:srgbClr val="323232"/>
              </a:solidFill>
              <a:latin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411908"/>
            <a:ext cx="4038600" cy="4525963"/>
          </a:xfrm>
        </p:spPr>
        <p:txBody>
          <a:bodyPr>
            <a:normAutofit/>
          </a:bodyPr>
          <a:lstStyle/>
          <a:p>
            <a:r>
              <a:rPr lang="vi-VN" sz="2000" smtClean="0">
                <a:latin typeface="Arial"/>
              </a:rPr>
              <a:t>1. Cài đặt Domain và đăng nhập tới một Domain</a:t>
            </a:r>
          </a:p>
          <a:p>
            <a:r>
              <a:rPr lang="vi-VN" sz="2000" smtClean="0">
                <a:latin typeface="Arial"/>
              </a:rPr>
              <a:t>2. Quản trị tài khoản người dùng.</a:t>
            </a:r>
          </a:p>
          <a:p>
            <a:r>
              <a:rPr lang="vi-VN" sz="2000" smtClean="0">
                <a:latin typeface="Arial"/>
              </a:rPr>
              <a:t>3. Thiết lập hồ sơ người dùng (User Profile)</a:t>
            </a:r>
          </a:p>
          <a:p>
            <a:r>
              <a:rPr lang="vi-VN" sz="2000" smtClean="0">
                <a:latin typeface="Arial"/>
              </a:rPr>
              <a:t>4. Thiết lập và quản trị nhóm.</a:t>
            </a:r>
          </a:p>
          <a:p>
            <a:r>
              <a:rPr lang="vi-VN" sz="2000" smtClean="0">
                <a:latin typeface="Arial"/>
              </a:rPr>
              <a:t>5. DHCP, địa chỉ tĩnh, địa chỉ động.</a:t>
            </a:r>
          </a:p>
          <a:p>
            <a:endParaRPr lang="vi-VN" sz="20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10</a:t>
            </a:fld>
            <a:endParaRPr lang="vi-VN"/>
          </a:p>
        </p:txBody>
      </p:sp>
      <p:pic>
        <p:nvPicPr>
          <p:cNvPr id="7" name="Picture 6" descr="tempFile.bmp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2091868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46550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HỆ ĐIỀU HÀNH MẠNG WINDOWS SERVER (2)</a:t>
            </a:r>
            <a:endParaRPr lang="vi-VN">
              <a:solidFill>
                <a:srgbClr val="323232"/>
              </a:solidFill>
              <a:latin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3149524"/>
            <a:ext cx="4038600" cy="4525963"/>
          </a:xfrm>
        </p:spPr>
        <p:txBody>
          <a:bodyPr/>
          <a:lstStyle/>
          <a:p>
            <a:r>
              <a:rPr lang="vi-VN" smtClean="0">
                <a:latin typeface="Arial"/>
              </a:rPr>
              <a:t>6. DNS</a:t>
            </a:r>
          </a:p>
          <a:p>
            <a:r>
              <a:rPr lang="it-IT" smtClean="0">
                <a:latin typeface="Arial"/>
              </a:rPr>
              <a:t>7. Chia sẻ File, Printer</a:t>
            </a:r>
          </a:p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11</a:t>
            </a:fld>
            <a:endParaRPr lang="vi-VN"/>
          </a:p>
        </p:txBody>
      </p:sp>
      <p:pic>
        <p:nvPicPr>
          <p:cNvPr id="7" name="Picture 6" descr="tempFile.bmp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2091868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46550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GIỚI THIỆU VỀ MẠNG MÁY TÍNH</a:t>
            </a:r>
            <a:endParaRPr lang="vi-VN">
              <a:solidFill>
                <a:srgbClr val="323232"/>
              </a:solidFill>
              <a:latin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466772"/>
            <a:ext cx="4038600" cy="4525963"/>
          </a:xfrm>
        </p:spPr>
        <p:txBody>
          <a:bodyPr>
            <a:normAutofit/>
          </a:bodyPr>
          <a:lstStyle/>
          <a:p>
            <a:r>
              <a:rPr lang="vi-VN" sz="1900" smtClean="0">
                <a:latin typeface="Arial"/>
              </a:rPr>
              <a:t>1. Lịch sử mạng máy tính</a:t>
            </a:r>
          </a:p>
          <a:p>
            <a:r>
              <a:rPr lang="vi-VN" sz="1900" smtClean="0">
                <a:latin typeface="Arial"/>
              </a:rPr>
              <a:t>2. Một số khái niệm cơ bản:</a:t>
            </a:r>
          </a:p>
          <a:p>
            <a:pPr lvl="1"/>
            <a:r>
              <a:rPr lang="vi-VN" sz="1900" smtClean="0">
                <a:latin typeface="Arial"/>
              </a:rPr>
              <a:t>2.1. Mạng máy tính là gì?</a:t>
            </a:r>
          </a:p>
          <a:p>
            <a:pPr lvl="1"/>
            <a:r>
              <a:rPr lang="vi-VN" sz="1900" smtClean="0">
                <a:latin typeface="Arial"/>
              </a:rPr>
              <a:t>2.2. Các yếu tố của mạng máy tính.</a:t>
            </a:r>
          </a:p>
          <a:p>
            <a:pPr lvl="1"/>
            <a:r>
              <a:rPr lang="vi-VN" sz="1900" smtClean="0">
                <a:latin typeface="Arial"/>
              </a:rPr>
              <a:t>2.3. Các tiêu chí phân loại mạng máy tính.</a:t>
            </a:r>
          </a:p>
          <a:p>
            <a:r>
              <a:rPr lang="vi-VN" sz="1900" smtClean="0">
                <a:latin typeface="Arial"/>
              </a:rPr>
              <a:t>3. Mạng ngang hàng (Peer to Peer) và mạng client/server.</a:t>
            </a:r>
          </a:p>
          <a:p>
            <a:endParaRPr lang="vi-VN" sz="19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2</a:t>
            </a:fld>
            <a:endParaRPr lang="vi-VN"/>
          </a:p>
        </p:txBody>
      </p:sp>
      <p:pic>
        <p:nvPicPr>
          <p:cNvPr id="7" name="Picture 6" descr="tempFile.bmp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2719744"/>
            <a:ext cx="4038600" cy="2782848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46550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GIỚI THIỆU VỀ MẠNG MÁY TÍNH (2)</a:t>
            </a:r>
            <a:endParaRPr lang="vi-VN">
              <a:solidFill>
                <a:srgbClr val="323232"/>
              </a:solidFill>
              <a:latin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3149524"/>
            <a:ext cx="4038600" cy="4525963"/>
          </a:xfrm>
        </p:spPr>
        <p:txBody>
          <a:bodyPr/>
          <a:lstStyle/>
          <a:p>
            <a:r>
              <a:rPr lang="vi-VN" smtClean="0">
                <a:latin typeface="Arial"/>
              </a:rPr>
              <a:t>4. Các hệ điều hành mạng.</a:t>
            </a:r>
          </a:p>
          <a:p>
            <a:r>
              <a:rPr lang="vi-VN" smtClean="0">
                <a:latin typeface="Arial"/>
              </a:rPr>
              <a:t>5. Các dịch vụ mạng.</a:t>
            </a:r>
          </a:p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3</a:t>
            </a:fld>
            <a:endParaRPr lang="vi-VN"/>
          </a:p>
        </p:txBody>
      </p:sp>
      <p:pic>
        <p:nvPicPr>
          <p:cNvPr id="7" name="Picture 6" descr="tempFile.bmp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2719744"/>
            <a:ext cx="4038600" cy="2782848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MÔ HÌNH OSI</a:t>
            </a:r>
            <a:endParaRPr lang="vi-VN">
              <a:solidFill>
                <a:srgbClr val="323232"/>
              </a:solidFill>
              <a:latin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578705"/>
            <a:ext cx="4038600" cy="4525963"/>
          </a:xfrm>
        </p:spPr>
        <p:txBody>
          <a:bodyPr/>
          <a:lstStyle/>
          <a:p>
            <a:r>
              <a:rPr lang="vi-VN" smtClean="0">
                <a:latin typeface="Arial"/>
              </a:rPr>
              <a:t>1. Tổng quan về mô hình OSI (Open System Interconnect model)</a:t>
            </a:r>
          </a:p>
          <a:p>
            <a:r>
              <a:rPr lang="vi-VN" smtClean="0">
                <a:latin typeface="Arial"/>
              </a:rPr>
              <a:t>2. Ý nghĩa và chức năng của các tầng trong mô hình OSI.</a:t>
            </a:r>
          </a:p>
          <a:p>
            <a:r>
              <a:rPr lang="vi-VN" smtClean="0">
                <a:latin typeface="Arial"/>
              </a:rPr>
              <a:t>3. Áp dụng mô hình OSI</a:t>
            </a:r>
          </a:p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4</a:t>
            </a:fld>
            <a:endParaRPr lang="vi-VN"/>
          </a:p>
        </p:txBody>
      </p:sp>
      <p:pic>
        <p:nvPicPr>
          <p:cNvPr id="7" name="Picture 6" descr="tempFile.bmp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2036345"/>
            <a:ext cx="4038600" cy="3653671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46550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CÁC HÌNH TRẠNG (TOPOLOGIES) MẠNG LAN</a:t>
            </a:r>
            <a:endParaRPr lang="vi-VN">
              <a:solidFill>
                <a:srgbClr val="323232"/>
              </a:solidFill>
              <a:latin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848187"/>
            <a:ext cx="4038600" cy="4525963"/>
          </a:xfrm>
        </p:spPr>
        <p:txBody>
          <a:bodyPr>
            <a:normAutofit lnSpcReduction="10000"/>
          </a:bodyPr>
          <a:lstStyle/>
          <a:p>
            <a:r>
              <a:rPr lang="vi-VN" smtClean="0">
                <a:latin typeface="Arial"/>
              </a:rPr>
              <a:t>1. Phân loại mạng máy tính theo topology</a:t>
            </a:r>
          </a:p>
          <a:p>
            <a:r>
              <a:rPr lang="vi-VN" smtClean="0">
                <a:latin typeface="Arial"/>
              </a:rPr>
              <a:t>2. Các hình trạng LAN (Local Area Network) đơn giản</a:t>
            </a:r>
          </a:p>
          <a:p>
            <a:r>
              <a:rPr lang="vi-VN" smtClean="0">
                <a:latin typeface="Arial"/>
              </a:rPr>
              <a:t>3. Các hình trạng LAN hỗn hợp.</a:t>
            </a:r>
          </a:p>
          <a:p>
            <a:r>
              <a:rPr lang="vi-VN" smtClean="0">
                <a:latin typeface="Arial"/>
              </a:rPr>
              <a:t>4. Kiến trúc Ethernet</a:t>
            </a:r>
          </a:p>
          <a:p>
            <a:r>
              <a:rPr lang="vi-VN" smtClean="0">
                <a:latin typeface="Arial"/>
              </a:rPr>
              <a:t>5. Mạng Token Ring</a:t>
            </a:r>
          </a:p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5</a:t>
            </a:fld>
            <a:endParaRPr lang="vi-VN"/>
          </a:p>
        </p:txBody>
      </p:sp>
      <p:pic>
        <p:nvPicPr>
          <p:cNvPr id="7" name="Picture 6" descr="tempFile.bmp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2568296"/>
            <a:ext cx="4038600" cy="3085743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NETWORK PROTOCOLS</a:t>
            </a:r>
            <a:endParaRPr lang="vi-VN">
              <a:solidFill>
                <a:srgbClr val="323232"/>
              </a:solidFill>
              <a:latin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337657"/>
            <a:ext cx="4038600" cy="4525963"/>
          </a:xfrm>
        </p:spPr>
        <p:txBody>
          <a:bodyPr>
            <a:normAutofit/>
          </a:bodyPr>
          <a:lstStyle/>
          <a:p>
            <a:r>
              <a:rPr lang="vi-VN" sz="1700" smtClean="0">
                <a:latin typeface="Arial"/>
              </a:rPr>
              <a:t>1. Giao thức mạng (protocol): khái niệm</a:t>
            </a:r>
          </a:p>
          <a:p>
            <a:r>
              <a:rPr lang="vi-VN" sz="1700" smtClean="0">
                <a:latin typeface="Arial"/>
              </a:rPr>
              <a:t>2. Bộ giao thức Microsoft Network</a:t>
            </a:r>
          </a:p>
          <a:p>
            <a:r>
              <a:rPr lang="vi-VN" sz="1700" smtClean="0">
                <a:latin typeface="Arial"/>
              </a:rPr>
              <a:t>3. Bộ giao thức TCP/IP:</a:t>
            </a:r>
          </a:p>
          <a:p>
            <a:pPr lvl="1"/>
            <a:r>
              <a:rPr lang="vi-VN" sz="1700" smtClean="0">
                <a:latin typeface="Arial"/>
              </a:rPr>
              <a:t>Subnetting</a:t>
            </a:r>
          </a:p>
          <a:p>
            <a:pPr lvl="1"/>
            <a:r>
              <a:rPr lang="vi-VN" sz="1700" smtClean="0">
                <a:latin typeface="Arial"/>
              </a:rPr>
              <a:t>Cơ chế hoạt động của TCP/IP</a:t>
            </a:r>
          </a:p>
          <a:p>
            <a:pPr lvl="1"/>
            <a:r>
              <a:rPr lang="vi-VN" sz="1700" smtClean="0">
                <a:latin typeface="Arial"/>
              </a:rPr>
              <a:t>Các ứng dụng của TCP/IP</a:t>
            </a:r>
          </a:p>
          <a:p>
            <a:pPr lvl="1"/>
            <a:r>
              <a:rPr lang="vi-VN" sz="1700" smtClean="0">
                <a:latin typeface="Arial"/>
              </a:rPr>
              <a:t>Địa chỉ vật lý, địa chỉ logic</a:t>
            </a:r>
          </a:p>
          <a:p>
            <a:pPr lvl="1"/>
            <a:r>
              <a:rPr lang="vi-VN" sz="1700" smtClean="0">
                <a:latin typeface="Arial"/>
              </a:rPr>
              <a:t>Địa chỉ IPv4, IPv6</a:t>
            </a:r>
          </a:p>
          <a:p>
            <a:endParaRPr lang="vi-VN" sz="17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6</a:t>
            </a:fld>
            <a:endParaRPr lang="vi-VN"/>
          </a:p>
        </p:txBody>
      </p:sp>
      <p:pic>
        <p:nvPicPr>
          <p:cNvPr id="7" name="Picture 6" descr="tempFile.bmp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843881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ĐƯỜNG TRUYỀN VẬT LÝ</a:t>
            </a:r>
            <a:endParaRPr lang="vi-VN">
              <a:solidFill>
                <a:srgbClr val="323232"/>
              </a:solidFill>
              <a:latin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131917"/>
            <a:ext cx="4038600" cy="4525963"/>
          </a:xfrm>
        </p:spPr>
        <p:txBody>
          <a:bodyPr>
            <a:normAutofit/>
          </a:bodyPr>
          <a:lstStyle/>
          <a:p>
            <a:r>
              <a:rPr lang="vi-VN" sz="1900" smtClean="0">
                <a:latin typeface="Arial"/>
              </a:rPr>
              <a:t>1. Truyền dữ liệu: tín hiệu tương tự (analogue) và tín hiệu số hoá (digital)</a:t>
            </a:r>
          </a:p>
          <a:p>
            <a:r>
              <a:rPr lang="vi-VN" sz="1900" smtClean="0">
                <a:latin typeface="Arial"/>
              </a:rPr>
              <a:t>2. Các đặc tính của đường truyền mạng.</a:t>
            </a:r>
          </a:p>
          <a:p>
            <a:r>
              <a:rPr lang="vi-VN" sz="1900" smtClean="0">
                <a:latin typeface="Arial"/>
              </a:rPr>
              <a:t>3. Các mạng LAN: Baseband và Broadband.</a:t>
            </a:r>
          </a:p>
          <a:p>
            <a:r>
              <a:rPr lang="vi-VN" sz="1900" smtClean="0">
                <a:latin typeface="Arial"/>
              </a:rPr>
              <a:t>4. Các loại cáp mạng: Cáp đồng trục,Cáp xoắn đôi, Cáp quang, mạng không dây</a:t>
            </a:r>
          </a:p>
          <a:p>
            <a:endParaRPr lang="vi-VN" sz="19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7</a:t>
            </a:fld>
            <a:endParaRPr lang="vi-VN"/>
          </a:p>
        </p:txBody>
      </p:sp>
      <p:pic>
        <p:nvPicPr>
          <p:cNvPr id="7" name="Picture 6" descr="tempFile.bmp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2878772"/>
            <a:ext cx="4038600" cy="1968818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ĐƯỜNG TRUYỀN VẬT LÝ </a:t>
            </a:r>
            <a:r>
              <a:rPr lang="vi-VN" smtClean="0">
                <a:solidFill>
                  <a:srgbClr val="323232"/>
                </a:solidFill>
                <a:latin typeface="Arial"/>
              </a:rPr>
              <a:t>(tt)</a:t>
            </a:r>
            <a:endParaRPr lang="vi-VN">
              <a:solidFill>
                <a:srgbClr val="323232"/>
              </a:solidFill>
              <a:latin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3370929"/>
            <a:ext cx="4038600" cy="4525963"/>
          </a:xfrm>
        </p:spPr>
        <p:txBody>
          <a:bodyPr/>
          <a:lstStyle/>
          <a:p>
            <a:r>
              <a:rPr lang="vi-VN" smtClean="0">
                <a:latin typeface="Arial"/>
              </a:rPr>
              <a:t>5. Bấm cáp mạng.</a:t>
            </a:r>
          </a:p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8</a:t>
            </a:fld>
            <a:endParaRPr lang="vi-VN"/>
          </a:p>
        </p:txBody>
      </p:sp>
      <p:pic>
        <p:nvPicPr>
          <p:cNvPr id="7" name="Picture 6" descr="tempFile.bmp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2878772"/>
            <a:ext cx="4038600" cy="1968818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THIẾT BỊ MẠNG</a:t>
            </a:r>
            <a:endParaRPr lang="vi-VN">
              <a:solidFill>
                <a:srgbClr val="323232"/>
              </a:solidFill>
              <a:latin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090769"/>
            <a:ext cx="4038600" cy="4525963"/>
          </a:xfrm>
        </p:spPr>
        <p:txBody>
          <a:bodyPr/>
          <a:lstStyle/>
          <a:p>
            <a:r>
              <a:rPr lang="vi-VN" smtClean="0">
                <a:latin typeface="Arial"/>
              </a:rPr>
              <a:t>1. LAN Adapter</a:t>
            </a:r>
          </a:p>
          <a:p>
            <a:r>
              <a:rPr lang="vi-VN" smtClean="0">
                <a:latin typeface="Arial"/>
              </a:rPr>
              <a:t>2. Modem</a:t>
            </a:r>
          </a:p>
          <a:p>
            <a:r>
              <a:rPr lang="vi-VN" smtClean="0">
                <a:latin typeface="Arial"/>
              </a:rPr>
              <a:t>3. HUB</a:t>
            </a:r>
          </a:p>
          <a:p>
            <a:r>
              <a:rPr lang="vi-VN" smtClean="0">
                <a:latin typeface="Arial"/>
              </a:rPr>
              <a:t>4. Bridge</a:t>
            </a:r>
          </a:p>
          <a:p>
            <a:r>
              <a:rPr lang="vi-VN" smtClean="0">
                <a:latin typeface="Arial"/>
              </a:rPr>
              <a:t>5. Switch</a:t>
            </a:r>
          </a:p>
          <a:p>
            <a:r>
              <a:rPr lang="vi-VN" smtClean="0">
                <a:latin typeface="Arial"/>
              </a:rPr>
              <a:t>6. Router</a:t>
            </a:r>
          </a:p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4C77-A8BA-46D6-9641-5CF9F5EFAA93}" type="slidenum">
              <a:rPr lang="vi-VN" smtClean="0"/>
              <a:pPr/>
              <a:t>9</a:t>
            </a:fld>
            <a:endParaRPr lang="vi-VN"/>
          </a:p>
        </p:txBody>
      </p:sp>
      <p:pic>
        <p:nvPicPr>
          <p:cNvPr id="7" name="Picture 6" descr="tempFile.bmp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960622"/>
            <a:ext cx="4038600" cy="3805118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419</Words>
  <Application>Microsoft Office PowerPoint</Application>
  <PresentationFormat>On-screen Show (4:3)</PresentationFormat>
  <Paragraphs>64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MẠNG MÁY TÍNH</vt:lpstr>
      <vt:lpstr>GIỚI THIỆU VỀ MẠNG MÁY TÍNH</vt:lpstr>
      <vt:lpstr>GIỚI THIỆU VỀ MẠNG MÁY TÍNH (2)</vt:lpstr>
      <vt:lpstr>MÔ HÌNH OSI</vt:lpstr>
      <vt:lpstr>CÁC HÌNH TRẠNG (TOPOLOGIES) MẠNG LAN</vt:lpstr>
      <vt:lpstr>NETWORK PROTOCOLS</vt:lpstr>
      <vt:lpstr>ĐƯỜNG TRUYỀN VẬT LÝ</vt:lpstr>
      <vt:lpstr>ĐƯỜNG TRUYỀN VẬT LÝ (tt)</vt:lpstr>
      <vt:lpstr>THIẾT BỊ MẠNG</vt:lpstr>
      <vt:lpstr>HỆ ĐIỀU HÀNH MẠNG WINDOWS SERVER</vt:lpstr>
      <vt:lpstr>HỆ ĐIỀU HÀNH MẠNG WINDOWS SERVER (2)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MẠNG MÁY TÍNH</dc:title>
  <dc:creator>RC512</dc:creator>
  <cp:lastModifiedBy>RC512</cp:lastModifiedBy>
  <cp:revision>2</cp:revision>
  <dcterms:created xsi:type="dcterms:W3CDTF">2015-05-23T16:44:33Z</dcterms:created>
  <dcterms:modified xsi:type="dcterms:W3CDTF">2015-05-23T16:45:30Z</dcterms:modified>
</cp:coreProperties>
</file>